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7" r:id="rId10"/>
    <p:sldId id="262" r:id="rId11"/>
    <p:sldId id="269" r:id="rId12"/>
    <p:sldId id="268" r:id="rId13"/>
    <p:sldId id="263" r:id="rId14"/>
    <p:sldId id="264" r:id="rId15"/>
    <p:sldId id="265" r:id="rId16"/>
    <p:sldId id="266" r:id="rId17"/>
  </p:sldIdLst>
  <p:sldSz cx="9144000" cy="5143500" type="screen16x9"/>
  <p:notesSz cx="6797675" cy="9928225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3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9F0CEB3-D9EE-7D74-99BF-8C30EE3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0035C02-3275-4941-2427-8ABF5F05C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F699029-6A3B-8156-8B37-18465B96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91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 </a:t>
            </a:r>
            <a:r>
              <a:rPr lang="ru-RU" dirty="0" err="1"/>
              <a:t>асказать</a:t>
            </a:r>
            <a:r>
              <a:rPr lang="ru-RU" dirty="0"/>
              <a:t> легенду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E14335A-9416-E56B-EE89-2F27773C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0E03925-0F43-DAE3-AFE2-EB76905B6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EF1986-2B3D-6AC8-BBF2-FF63841DA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5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782419"/>
            <a:ext cx="8547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защищенной </a:t>
            </a:r>
            <a:b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DMVPN-сети с резервированием каналов на основе технологий сотовой связи (LTE/5G)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4019325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96385" y="4127432"/>
            <a:ext cx="36859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2CBB5C-4CF2-6E37-2187-B74F5E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AF30AAD-5B16-10F5-541E-9CBE3D562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>
            <a:extLst>
              <a:ext uri="{FF2B5EF4-FFF2-40B4-BE49-F238E27FC236}">
                <a16:creationId xmlns:a16="http://schemas.microsoft.com/office/drawing/2014/main" id="{9F89CBF2-E3CD-2202-C28B-7C236364A5C2}"/>
              </a:ext>
            </a:extLst>
          </p:cNvPr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>
              <a:extLst>
                <a:ext uri="{FF2B5EF4-FFF2-40B4-BE49-F238E27FC236}">
                  <a16:creationId xmlns:a16="http://schemas.microsoft.com/office/drawing/2014/main" id="{2248C3F6-A586-8E3F-F365-1AC3CD26910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>
              <a:extLst>
                <a:ext uri="{FF2B5EF4-FFF2-40B4-BE49-F238E27FC236}">
                  <a16:creationId xmlns:a16="http://schemas.microsoft.com/office/drawing/2014/main" id="{C1DF9C16-C412-DAE6-9405-79C3B0B3CEC2}"/>
                </a:ext>
              </a:extLst>
            </p:cNvPr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14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Построение защищенной DMVPN-сети с резервированием каналов на основе технологий сотовой связи (LTE/5G)</a:t>
            </a:r>
            <a:br>
              <a:rPr lang="ru-RU" sz="2800" dirty="0">
                <a:latin typeface="+mn-lt"/>
              </a:rPr>
            </a:br>
            <a:endParaRPr sz="2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Бобков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DFFF4-6525-60B3-5320-393364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0" y="2336401"/>
            <a:ext cx="2250122" cy="2250122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764" y="14068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71602"/>
              </p:ext>
            </p:extLst>
          </p:nvPr>
        </p:nvGraphicFramePr>
        <p:xfrm>
          <a:off x="768304" y="1987421"/>
          <a:ext cx="7264425" cy="2823441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принципы работы технологии DMVPN (фазы работы, компоненты, протокол NHRP).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Разработать топологию и архитектуру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Смоделировать работу сети в эмуляторе (EVE-NG) с использованием различных протоколов динамической маршрутизации.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сценарии основной работы, перехода на резервный канал и восстановления.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и заключение.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96681" y="873368"/>
            <a:ext cx="6903958" cy="10411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смоделировать проект отказоустойчивой защищенной сети для распределенных офисов на основе технологии DMVPN с использованием сотовой связи в качестве резервного канала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A6FB27-FBAF-D308-7FDE-B60F50F4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765563"/>
              </p:ext>
            </p:extLst>
          </p:nvPr>
        </p:nvGraphicFramePr>
        <p:xfrm>
          <a:off x="427598" y="1311910"/>
          <a:ext cx="8215852" cy="251968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986092">
                  <a:extLst>
                    <a:ext uri="{9D8B030D-6E8A-4147-A177-3AD203B41FA5}">
                      <a16:colId xmlns:a16="http://schemas.microsoft.com/office/drawing/2014/main" val="861065292"/>
                    </a:ext>
                  </a:extLst>
                </a:gridCol>
                <a:gridCol w="2571585">
                  <a:extLst>
                    <a:ext uri="{9D8B030D-6E8A-4147-A177-3AD203B41FA5}">
                      <a16:colId xmlns:a16="http://schemas.microsoft.com/office/drawing/2014/main" val="1402841970"/>
                    </a:ext>
                  </a:extLst>
                </a:gridCol>
                <a:gridCol w="3658175">
                  <a:extLst>
                    <a:ext uri="{9D8B030D-6E8A-4147-A177-3AD203B41FA5}">
                      <a16:colId xmlns:a16="http://schemas.microsoft.com/office/drawing/2014/main" val="22206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Группа технологий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Конкретные технологии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 в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8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Overlay-</a:t>
                      </a: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DMVPN, NHRP, </a:t>
                      </a:r>
                      <a:r>
                        <a:rPr lang="en-US" b="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mGRE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Создание динамической сетки туннелей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IPsec, IKEv2, ESP, AES/SHA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Шифрование и защита трафика в туннелях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Доступ в 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LTE, 5G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Резервный канал связи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Маршрутизация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BGP, OSPF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Обновление путей при смене каналов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 SLA, Object Tracking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Мониторинг и автоматическое переключение на резервный канал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117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24C1-0558-EC8B-D331-385B875F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5" y="245205"/>
            <a:ext cx="8520600" cy="1095900"/>
          </a:xfrm>
        </p:spPr>
        <p:txBody>
          <a:bodyPr/>
          <a:lstStyle/>
          <a:p>
            <a:r>
              <a:rPr lang="ru-RU" sz="3000" dirty="0"/>
              <a:t>Легенда</a:t>
            </a:r>
            <a:r>
              <a:rPr lang="ru-RU" dirty="0"/>
              <a:t> </a:t>
            </a:r>
          </a:p>
        </p:txBody>
      </p:sp>
      <p:graphicFrame>
        <p:nvGraphicFramePr>
          <p:cNvPr id="6" name="Google Shape;186;p39">
            <a:extLst>
              <a:ext uri="{FF2B5EF4-FFF2-40B4-BE49-F238E27FC236}">
                <a16:creationId xmlns:a16="http://schemas.microsoft.com/office/drawing/2014/main" id="{62735BBE-E34F-CBA7-FF0F-8F9EC0D7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187792"/>
              </p:ext>
            </p:extLst>
          </p:nvPr>
        </p:nvGraphicFramePr>
        <p:xfrm>
          <a:off x="617001" y="869090"/>
          <a:ext cx="7264425" cy="5196727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Компания имеет ярко выраженную распределенную структуру.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Центральный офис имеет два канала Интернет:</a:t>
                      </a:r>
                    </a:p>
                    <a:p>
                      <a:r>
                        <a:rPr lang="ru-RU" b="1" dirty="0"/>
                        <a:t>- Основной канал:</a:t>
                      </a:r>
                      <a:r>
                        <a:rPr lang="ru-RU" dirty="0"/>
                        <a:t> Выделенная линия (</a:t>
                      </a:r>
                      <a:r>
                        <a:rPr lang="ru-RU" dirty="0" err="1"/>
                        <a:t>Dedicated</a:t>
                      </a:r>
                      <a:r>
                        <a:rPr lang="ru-RU" dirty="0"/>
                        <a:t> Internet Access), 200 Мбит/с, статический белый IP-адрес. </a:t>
                      </a:r>
                      <a:r>
                        <a:rPr lang="ru-RU" b="1" dirty="0"/>
                        <a:t>Высокая надежность, SLA от провайдера.</a:t>
                      </a:r>
                      <a:endParaRPr lang="ru-RU" dirty="0"/>
                    </a:p>
                    <a:p>
                      <a:r>
                        <a:rPr lang="ru-RU" b="1" dirty="0"/>
                        <a:t>- Резервный канал:</a:t>
                      </a:r>
                      <a:r>
                        <a:rPr lang="ru-RU" dirty="0"/>
                        <a:t> Широкополосный доступ по оптоволокну (</a:t>
                      </a:r>
                      <a:r>
                        <a:rPr lang="ru-RU" dirty="0" err="1"/>
                        <a:t>PPPoE</a:t>
                      </a:r>
                      <a:r>
                        <a:rPr lang="ru-RU" dirty="0"/>
                        <a:t> / DHCP) от другого провайдера, 100 Мбит/с, статический белый IP-адрес. </a:t>
                      </a:r>
                      <a:r>
                        <a:rPr lang="ru-RU" b="1" dirty="0"/>
                        <a:t>Меньшая надежность, нет SLA.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Удаленные офисы можно условно поделить на 3 категории: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меет хорошо развитую ИТ инфраструктуру, имеет два канала Интернет, основной и резервный, оба с белыми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адресами.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с белым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адресом.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без белого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 или не имеет подключения к Интернет наземным каналам.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96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сети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075D8-BE21-3B4F-A0AF-24089033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29" y="1016820"/>
            <a:ext cx="4007141" cy="38986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E693762-3BB2-93D2-6A31-7D55A9BC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B85B2E9-677B-AC68-418D-C6553BB44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22" y="2023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Туннельная </a:t>
            </a:r>
            <a:r>
              <a:rPr lang="ru" sz="3000" dirty="0"/>
              <a:t>схема сети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32183-D9D9-8C77-D537-CA670436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95" y="934461"/>
            <a:ext cx="4555210" cy="40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7997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532</Words>
  <Application>Microsoft Office PowerPoint</Application>
  <PresentationFormat>Экран (16:9)</PresentationFormat>
  <Paragraphs>89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Roboto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защищенной DMVPN-сети с резервированием каналов на основе технологий сотовой связи (LTE/5G)    </vt:lpstr>
      <vt:lpstr>План защиты</vt:lpstr>
      <vt:lpstr>Презентация PowerPoint</vt:lpstr>
      <vt:lpstr>Какие технологии использовались </vt:lpstr>
      <vt:lpstr>Легенда </vt:lpstr>
      <vt:lpstr>Общая схема сети</vt:lpstr>
      <vt:lpstr>Туннельная схема сети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Alexey Bobkov</cp:lastModifiedBy>
  <cp:revision>5</cp:revision>
  <cp:lastPrinted>2025-09-07T12:05:11Z</cp:lastPrinted>
  <dcterms:modified xsi:type="dcterms:W3CDTF">2025-09-20T12:10:52Z</dcterms:modified>
</cp:coreProperties>
</file>